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4630400" cy="8229600"/>
  <p:notesSz cx="8229600" cy="146304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Montserrat" panose="020B0604020202020204" charset="0"/>
      <p:regular r:id="rId18"/>
    </p:embeddedFont>
    <p:embeddedFont>
      <p:font typeface="Heebo Light" panose="020B0604020202020204" charset="-79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80" d="100"/>
          <a:sy n="80" d="100"/>
        </p:scale>
        <p:origin x="-288" y="-6"/>
      </p:cViewPr>
      <p:guideLst>
        <p:guide orient="horz" pos="2592"/>
        <p:guide pos="460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565525" cy="7318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660900" y="0"/>
            <a:ext cx="3567113" cy="7318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9E3580-BF83-4E8C-84FA-BF9A77FFFF72}" type="datetimeFigureOut">
              <a:rPr lang="en-US" smtClean="0"/>
              <a:t>11/30/2024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762000" y="1096963"/>
            <a:ext cx="9753600" cy="5486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822325" y="6950075"/>
            <a:ext cx="6584950" cy="658336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3896975"/>
            <a:ext cx="3565525" cy="7302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660900" y="13896975"/>
            <a:ext cx="3567113" cy="7302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FF107C-E140-4F6F-98F7-F8B70877AE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9177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002631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Waste Management: A Collaborative Effort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760351"/>
            <a:ext cx="7556421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Waste management is a complex issue requiring the coordinated efforts of public, private, and governmental organizations. This presentation explores the intricate ecosystem of waste management, emphasizing the importance of collaboration and a holistic approach to waste reduction, reuse, and recycling.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5846921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410" y="5854541"/>
            <a:ext cx="347663" cy="34766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270040" y="5830014"/>
            <a:ext cx="2880122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DCD7E5"/>
                </a:solidFill>
                <a:latin typeface="Heebo Bold" pitchFamily="34" charset="0"/>
                <a:ea typeface="Heebo Bold" pitchFamily="34" charset="-122"/>
                <a:cs typeface="Heebo Bold" pitchFamily="34" charset="-120"/>
              </a:rPr>
              <a:t>by Ashmitha Suma Raj</a:t>
            </a:r>
            <a:endParaRPr lang="en-US" sz="2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42179"/>
            <a:ext cx="1063192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Recover: Extracting Value from Waste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410" y="2550557"/>
            <a:ext cx="4221480" cy="4221480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4341" y="2550557"/>
            <a:ext cx="4221599" cy="4221599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07391" y="2550557"/>
            <a:ext cx="4221599" cy="422159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922" y="407075"/>
            <a:ext cx="7415451" cy="741545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59706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Understanding the Waste Management Ecosystem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444240"/>
            <a:ext cx="295989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Public Organizations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025384"/>
            <a:ext cx="3978116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Cities, municipalities, and local governments play a crucial role in collecting, transporting, and processing waste. They also implement policies and regulations to ensure responsible waste management practices.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444240"/>
            <a:ext cx="363735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Private Sector Enterprises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025384"/>
            <a:ext cx="3978116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Private companies are involved in various aspects of waste management, such as collection, transportation, recycling, and disposal. They also develop innovative technologies and solutions to improve efficiency and sustainability.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444240"/>
            <a:ext cx="343304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Government Regulation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025384"/>
            <a:ext cx="3978116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Government agencies are responsible for setting standards, enforcing regulations, and promoting sustainable waste management practices. This includes establishing policies for waste disposal, recycling, and environmental protection.</a:t>
            </a:r>
            <a:endParaRPr lang="en-US" sz="17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92679" y="762119"/>
            <a:ext cx="7731443" cy="12613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950"/>
              </a:lnSpc>
              <a:buNone/>
            </a:pPr>
            <a:r>
              <a:rPr lang="en-US" sz="39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Role of Public Organizations</a:t>
            </a:r>
            <a:endParaRPr lang="en-US" sz="3950" dirty="0"/>
          </a:p>
        </p:txBody>
      </p:sp>
      <p:sp>
        <p:nvSpPr>
          <p:cNvPr id="4" name="Shape 1"/>
          <p:cNvSpPr/>
          <p:nvPr/>
        </p:nvSpPr>
        <p:spPr>
          <a:xfrm>
            <a:off x="6192679" y="2326124"/>
            <a:ext cx="3764875" cy="2469713"/>
          </a:xfrm>
          <a:prstGeom prst="roundRect">
            <a:avLst>
              <a:gd name="adj" fmla="val 3432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402110" y="2535555"/>
            <a:ext cx="2522696" cy="315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9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Waste Collection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6402110" y="2971919"/>
            <a:ext cx="3346013" cy="16144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Public organizations are responsible for collecting waste from residential and commercial areas, ensuring regular and efficient service to communities.</a:t>
            </a:r>
            <a:endParaRPr lang="en-US" sz="1550" dirty="0"/>
          </a:p>
        </p:txBody>
      </p:sp>
      <p:sp>
        <p:nvSpPr>
          <p:cNvPr id="7" name="Shape 4"/>
          <p:cNvSpPr/>
          <p:nvPr/>
        </p:nvSpPr>
        <p:spPr>
          <a:xfrm>
            <a:off x="10159365" y="2326124"/>
            <a:ext cx="3764875" cy="2469713"/>
          </a:xfrm>
          <a:prstGeom prst="roundRect">
            <a:avLst>
              <a:gd name="adj" fmla="val 3432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368796" y="2535555"/>
            <a:ext cx="2522696" cy="315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9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Waste Processing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10368796" y="2971919"/>
            <a:ext cx="3346013" cy="12915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Public organizations may operate or oversee waste processing facilities such as landfills, incinerators, and recycling centers.</a:t>
            </a:r>
            <a:endParaRPr lang="en-US" sz="1550" dirty="0"/>
          </a:p>
        </p:txBody>
      </p:sp>
      <p:sp>
        <p:nvSpPr>
          <p:cNvPr id="10" name="Shape 7"/>
          <p:cNvSpPr/>
          <p:nvPr/>
        </p:nvSpPr>
        <p:spPr>
          <a:xfrm>
            <a:off x="6192679" y="4997648"/>
            <a:ext cx="3764875" cy="2469713"/>
          </a:xfrm>
          <a:prstGeom prst="roundRect">
            <a:avLst>
              <a:gd name="adj" fmla="val 3432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402110" y="5207079"/>
            <a:ext cx="2522696" cy="315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9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Public Education</a:t>
            </a:r>
            <a:endParaRPr lang="en-US" sz="1950" dirty="0"/>
          </a:p>
        </p:txBody>
      </p:sp>
      <p:sp>
        <p:nvSpPr>
          <p:cNvPr id="12" name="Text 9"/>
          <p:cNvSpPr/>
          <p:nvPr/>
        </p:nvSpPr>
        <p:spPr>
          <a:xfrm>
            <a:off x="6402110" y="5643443"/>
            <a:ext cx="3346013" cy="16144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Public organizations are responsible for educating citizens about waste management practices, recycling programs, and responsible disposal methods.</a:t>
            </a:r>
            <a:endParaRPr lang="en-US" sz="1550" dirty="0"/>
          </a:p>
        </p:txBody>
      </p:sp>
      <p:sp>
        <p:nvSpPr>
          <p:cNvPr id="13" name="Shape 10"/>
          <p:cNvSpPr/>
          <p:nvPr/>
        </p:nvSpPr>
        <p:spPr>
          <a:xfrm>
            <a:off x="10159365" y="4997648"/>
            <a:ext cx="3764875" cy="2469713"/>
          </a:xfrm>
          <a:prstGeom prst="roundRect">
            <a:avLst>
              <a:gd name="adj" fmla="val 3432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10368796" y="5207079"/>
            <a:ext cx="3338870" cy="315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9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Environmental Monitoring</a:t>
            </a:r>
            <a:endParaRPr lang="en-US" sz="1950" dirty="0"/>
          </a:p>
        </p:txBody>
      </p:sp>
      <p:sp>
        <p:nvSpPr>
          <p:cNvPr id="15" name="Text 12"/>
          <p:cNvSpPr/>
          <p:nvPr/>
        </p:nvSpPr>
        <p:spPr>
          <a:xfrm>
            <a:off x="10368796" y="5643443"/>
            <a:ext cx="3346013" cy="16144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Public organizations monitor and evaluate the environmental impact of waste management practices, ensuring compliance with regulations and protecting public health.</a:t>
            </a:r>
            <a:endParaRPr lang="en-US" sz="15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031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48745" y="520422"/>
            <a:ext cx="7819311" cy="11827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650"/>
              </a:lnSpc>
              <a:buNone/>
            </a:pPr>
            <a:r>
              <a:rPr lang="en-US" sz="37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Role of Private Sector Enterprises</a:t>
            </a:r>
            <a:endParaRPr lang="en-US" sz="37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8745" y="1987034"/>
            <a:ext cx="473035" cy="47303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148745" y="2649260"/>
            <a:ext cx="3767733" cy="5912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Waste Collection &amp; Transportation</a:t>
            </a:r>
            <a:endParaRPr lang="en-US" sz="1850" dirty="0"/>
          </a:p>
        </p:txBody>
      </p:sp>
      <p:sp>
        <p:nvSpPr>
          <p:cNvPr id="6" name="Text 2"/>
          <p:cNvSpPr/>
          <p:nvPr/>
        </p:nvSpPr>
        <p:spPr>
          <a:xfrm>
            <a:off x="6148745" y="3353991"/>
            <a:ext cx="3767733" cy="12106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Private companies provide specialized collection and transportation services, utilizing modern technologies and efficient logistics for waste management.</a:t>
            </a:r>
            <a:endParaRPr lang="en-US" sz="14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00323" y="1987034"/>
            <a:ext cx="473035" cy="47303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0200323" y="2649260"/>
            <a:ext cx="3037165" cy="2956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Recycling &amp; Reprocessing</a:t>
            </a:r>
            <a:endParaRPr lang="en-US" sz="1850" dirty="0"/>
          </a:p>
        </p:txBody>
      </p:sp>
      <p:sp>
        <p:nvSpPr>
          <p:cNvPr id="9" name="Text 4"/>
          <p:cNvSpPr/>
          <p:nvPr/>
        </p:nvSpPr>
        <p:spPr>
          <a:xfrm>
            <a:off x="10200323" y="3058358"/>
            <a:ext cx="3767733" cy="12106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Private businesses operate recycling facilities, separating and processing recyclable materials, and transforming them into new products.</a:t>
            </a:r>
            <a:endParaRPr lang="en-US" sz="14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48745" y="5132308"/>
            <a:ext cx="473035" cy="47303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148745" y="5794534"/>
            <a:ext cx="3556873" cy="2956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Waste-to-Energy &amp; Innovation</a:t>
            </a:r>
            <a:endParaRPr lang="en-US" sz="1850" dirty="0"/>
          </a:p>
        </p:txBody>
      </p:sp>
      <p:sp>
        <p:nvSpPr>
          <p:cNvPr id="12" name="Text 6"/>
          <p:cNvSpPr/>
          <p:nvPr/>
        </p:nvSpPr>
        <p:spPr>
          <a:xfrm>
            <a:off x="6148745" y="6203632"/>
            <a:ext cx="3767733" cy="12106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Private companies develop and implement innovative technologies, such as waste-to-energy solutions and advanced recycling methods.</a:t>
            </a:r>
            <a:endParaRPr lang="en-US" sz="14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00323" y="5132308"/>
            <a:ext cx="473035" cy="473035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0200323" y="5794534"/>
            <a:ext cx="3767733" cy="5912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Waste Management Investments</a:t>
            </a:r>
            <a:endParaRPr lang="en-US" sz="1850" dirty="0"/>
          </a:p>
        </p:txBody>
      </p:sp>
      <p:sp>
        <p:nvSpPr>
          <p:cNvPr id="15" name="Text 8"/>
          <p:cNvSpPr/>
          <p:nvPr/>
        </p:nvSpPr>
        <p:spPr>
          <a:xfrm>
            <a:off x="10200323" y="6499265"/>
            <a:ext cx="3767733" cy="12106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Private investors play a crucial role in funding research, development, and deployment of sustainable waste management technologies.</a:t>
            </a:r>
            <a:endParaRPr lang="en-US" sz="14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52078" y="1135856"/>
            <a:ext cx="7812643" cy="11887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650"/>
              </a:lnSpc>
              <a:buNone/>
            </a:pPr>
            <a:r>
              <a:rPr lang="en-US" sz="37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Importance of Government Regulation and Policies</a:t>
            </a:r>
            <a:endParaRPr lang="en-US" sz="3700" dirty="0"/>
          </a:p>
        </p:txBody>
      </p:sp>
      <p:sp>
        <p:nvSpPr>
          <p:cNvPr id="4" name="Shape 1"/>
          <p:cNvSpPr/>
          <p:nvPr/>
        </p:nvSpPr>
        <p:spPr>
          <a:xfrm>
            <a:off x="6152078" y="2823805"/>
            <a:ext cx="427911" cy="427911"/>
          </a:xfrm>
          <a:prstGeom prst="roundRect">
            <a:avLst>
              <a:gd name="adj" fmla="val 18670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314480" y="2895124"/>
            <a:ext cx="102989" cy="285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770132" y="2823805"/>
            <a:ext cx="3083123" cy="2971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00"/>
              </a:lnSpc>
              <a:buNone/>
            </a:pPr>
            <a:r>
              <a:rPr lang="en-US" sz="18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Waste Disposal Standards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6770132" y="3235047"/>
            <a:ext cx="3193256" cy="12172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4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Government regulations establish strict standards for waste disposal, including landfill operations, incineration, and other methods.</a:t>
            </a:r>
            <a:endParaRPr lang="en-US" sz="1450" dirty="0"/>
          </a:p>
        </p:txBody>
      </p:sp>
      <p:sp>
        <p:nvSpPr>
          <p:cNvPr id="8" name="Shape 5"/>
          <p:cNvSpPr/>
          <p:nvPr/>
        </p:nvSpPr>
        <p:spPr>
          <a:xfrm>
            <a:off x="10153531" y="2823805"/>
            <a:ext cx="427911" cy="427911"/>
          </a:xfrm>
          <a:prstGeom prst="roundRect">
            <a:avLst>
              <a:gd name="adj" fmla="val 18670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0286405" y="2895124"/>
            <a:ext cx="162044" cy="285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10771584" y="2823805"/>
            <a:ext cx="2399586" cy="2971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00"/>
              </a:lnSpc>
              <a:buNone/>
            </a:pPr>
            <a:r>
              <a:rPr lang="en-US" sz="18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Recycling Mandates</a:t>
            </a:r>
            <a:endParaRPr lang="en-US" sz="1850" dirty="0"/>
          </a:p>
        </p:txBody>
      </p:sp>
      <p:sp>
        <p:nvSpPr>
          <p:cNvPr id="11" name="Text 8"/>
          <p:cNvSpPr/>
          <p:nvPr/>
        </p:nvSpPr>
        <p:spPr>
          <a:xfrm>
            <a:off x="10771584" y="3235047"/>
            <a:ext cx="3193256" cy="1521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4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Government policies mandate specific recycling rates for different materials, promoting responsible resource management and waste reduction.</a:t>
            </a:r>
            <a:endParaRPr lang="en-US" sz="1450" dirty="0"/>
          </a:p>
        </p:txBody>
      </p:sp>
      <p:sp>
        <p:nvSpPr>
          <p:cNvPr id="12" name="Shape 9"/>
          <p:cNvSpPr/>
          <p:nvPr/>
        </p:nvSpPr>
        <p:spPr>
          <a:xfrm>
            <a:off x="6152078" y="5160764"/>
            <a:ext cx="427911" cy="427911"/>
          </a:xfrm>
          <a:prstGeom prst="roundRect">
            <a:avLst>
              <a:gd name="adj" fmla="val 18670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285548" y="5232083"/>
            <a:ext cx="160973" cy="285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6770132" y="5160764"/>
            <a:ext cx="2377678" cy="2971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00"/>
              </a:lnSpc>
              <a:buNone/>
            </a:pPr>
            <a:r>
              <a:rPr lang="en-US" sz="18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Incentive Programs</a:t>
            </a:r>
            <a:endParaRPr lang="en-US" sz="1850" dirty="0"/>
          </a:p>
        </p:txBody>
      </p:sp>
      <p:sp>
        <p:nvSpPr>
          <p:cNvPr id="15" name="Text 12"/>
          <p:cNvSpPr/>
          <p:nvPr/>
        </p:nvSpPr>
        <p:spPr>
          <a:xfrm>
            <a:off x="6770132" y="5572006"/>
            <a:ext cx="3193256" cy="1521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4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Government incentives, such as tax breaks or subsidies, encourage private sector investment in sustainable waste management technologies.</a:t>
            </a:r>
            <a:endParaRPr lang="en-US" sz="1450" dirty="0"/>
          </a:p>
        </p:txBody>
      </p:sp>
      <p:sp>
        <p:nvSpPr>
          <p:cNvPr id="16" name="Shape 13"/>
          <p:cNvSpPr/>
          <p:nvPr/>
        </p:nvSpPr>
        <p:spPr>
          <a:xfrm>
            <a:off x="10153531" y="5160764"/>
            <a:ext cx="427911" cy="427911"/>
          </a:xfrm>
          <a:prstGeom prst="roundRect">
            <a:avLst>
              <a:gd name="adj" fmla="val 18670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10273189" y="5232083"/>
            <a:ext cx="188595" cy="285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4</a:t>
            </a:r>
            <a:endParaRPr lang="en-US" sz="2200" dirty="0"/>
          </a:p>
        </p:txBody>
      </p:sp>
      <p:sp>
        <p:nvSpPr>
          <p:cNvPr id="18" name="Text 15"/>
          <p:cNvSpPr/>
          <p:nvPr/>
        </p:nvSpPr>
        <p:spPr>
          <a:xfrm>
            <a:off x="10771584" y="5160764"/>
            <a:ext cx="3073598" cy="2971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00"/>
              </a:lnSpc>
              <a:buNone/>
            </a:pPr>
            <a:r>
              <a:rPr lang="en-US" sz="18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Environmental Protection</a:t>
            </a:r>
            <a:endParaRPr lang="en-US" sz="1850" dirty="0"/>
          </a:p>
        </p:txBody>
      </p:sp>
      <p:sp>
        <p:nvSpPr>
          <p:cNvPr id="19" name="Text 16"/>
          <p:cNvSpPr/>
          <p:nvPr/>
        </p:nvSpPr>
        <p:spPr>
          <a:xfrm>
            <a:off x="10771584" y="5572006"/>
            <a:ext cx="3193256" cy="1521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4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Government regulations ensure compliance with environmental protection laws, protecting public health and the environment from the harmful impacts of waste.</a:t>
            </a:r>
            <a:endParaRPr lang="en-US" sz="14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94836" y="467439"/>
            <a:ext cx="9280922" cy="5311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150"/>
              </a:lnSpc>
              <a:buNone/>
            </a:pPr>
            <a:r>
              <a:rPr lang="en-US" sz="33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Introducing the 5R's of Waste Management</a:t>
            </a:r>
            <a:endParaRPr lang="en-US" sz="33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9697" y="1338501"/>
            <a:ext cx="1330523" cy="125122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916561" y="1956197"/>
            <a:ext cx="76795" cy="340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16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1650" dirty="0"/>
          </a:p>
        </p:txBody>
      </p:sp>
      <p:sp>
        <p:nvSpPr>
          <p:cNvPr id="5" name="Text 2"/>
          <p:cNvSpPr/>
          <p:nvPr/>
        </p:nvSpPr>
        <p:spPr>
          <a:xfrm>
            <a:off x="4790123" y="1644372"/>
            <a:ext cx="2124670" cy="2656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Refuse</a:t>
            </a:r>
            <a:endParaRPr lang="en-US" sz="1650" dirty="0"/>
          </a:p>
        </p:txBody>
      </p:sp>
      <p:sp>
        <p:nvSpPr>
          <p:cNvPr id="6" name="Text 3"/>
          <p:cNvSpPr/>
          <p:nvPr/>
        </p:nvSpPr>
        <p:spPr>
          <a:xfrm>
            <a:off x="4790123" y="2011918"/>
            <a:ext cx="6601182" cy="2719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The most important step in reducing waste is to refuse unnecessary products and items.</a:t>
            </a:r>
            <a:endParaRPr lang="en-US" sz="1300" dirty="0"/>
          </a:p>
        </p:txBody>
      </p:sp>
      <p:sp>
        <p:nvSpPr>
          <p:cNvPr id="7" name="Shape 4"/>
          <p:cNvSpPr/>
          <p:nvPr/>
        </p:nvSpPr>
        <p:spPr>
          <a:xfrm>
            <a:off x="4662607" y="2601397"/>
            <a:ext cx="9330571" cy="11430"/>
          </a:xfrm>
          <a:prstGeom prst="roundRect">
            <a:avLst>
              <a:gd name="adj" fmla="val 624596"/>
            </a:avLst>
          </a:prstGeom>
          <a:solidFill>
            <a:srgbClr val="4A2C85"/>
          </a:solidFill>
          <a:ln/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4376" y="2632115"/>
            <a:ext cx="2661166" cy="1251228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894534" y="3087648"/>
            <a:ext cx="120729" cy="340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16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1650" dirty="0"/>
          </a:p>
        </p:txBody>
      </p:sp>
      <p:sp>
        <p:nvSpPr>
          <p:cNvPr id="10" name="Text 6"/>
          <p:cNvSpPr/>
          <p:nvPr/>
        </p:nvSpPr>
        <p:spPr>
          <a:xfrm>
            <a:off x="5455444" y="2937986"/>
            <a:ext cx="2124670" cy="2656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Reduce</a:t>
            </a:r>
            <a:endParaRPr lang="en-US" sz="1650" dirty="0"/>
          </a:p>
        </p:txBody>
      </p:sp>
      <p:sp>
        <p:nvSpPr>
          <p:cNvPr id="11" name="Text 7"/>
          <p:cNvSpPr/>
          <p:nvPr/>
        </p:nvSpPr>
        <p:spPr>
          <a:xfrm>
            <a:off x="5455444" y="3305532"/>
            <a:ext cx="8102560" cy="2719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Minimize the amount of waste generated by consuming less and choosing products with minimal packaging.</a:t>
            </a:r>
            <a:endParaRPr lang="en-US" sz="1300" dirty="0"/>
          </a:p>
        </p:txBody>
      </p:sp>
      <p:sp>
        <p:nvSpPr>
          <p:cNvPr id="12" name="Shape 8"/>
          <p:cNvSpPr/>
          <p:nvPr/>
        </p:nvSpPr>
        <p:spPr>
          <a:xfrm>
            <a:off x="5327928" y="3895011"/>
            <a:ext cx="8665250" cy="11430"/>
          </a:xfrm>
          <a:prstGeom prst="roundRect">
            <a:avLst>
              <a:gd name="adj" fmla="val 624596"/>
            </a:avLst>
          </a:prstGeom>
          <a:solidFill>
            <a:srgbClr val="4A2C85"/>
          </a:solidFill>
          <a:ln/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9054" y="3925729"/>
            <a:ext cx="3991808" cy="1251228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894892" y="4381262"/>
            <a:ext cx="119896" cy="340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16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sz="1650" dirty="0"/>
          </a:p>
        </p:txBody>
      </p:sp>
      <p:sp>
        <p:nvSpPr>
          <p:cNvPr id="15" name="Text 10"/>
          <p:cNvSpPr/>
          <p:nvPr/>
        </p:nvSpPr>
        <p:spPr>
          <a:xfrm>
            <a:off x="6120765" y="4231600"/>
            <a:ext cx="2124670" cy="2656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Reuse</a:t>
            </a:r>
            <a:endParaRPr lang="en-US" sz="1650" dirty="0"/>
          </a:p>
        </p:txBody>
      </p:sp>
      <p:sp>
        <p:nvSpPr>
          <p:cNvPr id="16" name="Text 11"/>
          <p:cNvSpPr/>
          <p:nvPr/>
        </p:nvSpPr>
        <p:spPr>
          <a:xfrm>
            <a:off x="6120765" y="4599146"/>
            <a:ext cx="7467719" cy="2719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Extend the lifespan of products by repairing, repurposing, or finding creative ways to use them again.</a:t>
            </a:r>
            <a:endParaRPr lang="en-US" sz="1300" dirty="0"/>
          </a:p>
        </p:txBody>
      </p:sp>
      <p:sp>
        <p:nvSpPr>
          <p:cNvPr id="17" name="Shape 12"/>
          <p:cNvSpPr/>
          <p:nvPr/>
        </p:nvSpPr>
        <p:spPr>
          <a:xfrm>
            <a:off x="5993249" y="5188625"/>
            <a:ext cx="7999928" cy="11430"/>
          </a:xfrm>
          <a:prstGeom prst="roundRect">
            <a:avLst>
              <a:gd name="adj" fmla="val 624596"/>
            </a:avLst>
          </a:prstGeom>
          <a:solidFill>
            <a:srgbClr val="4A2C85"/>
          </a:solidFill>
          <a:ln/>
        </p:spPr>
      </p:sp>
      <p:pic>
        <p:nvPicPr>
          <p:cNvPr id="1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93733" y="5219343"/>
            <a:ext cx="5322451" cy="1251228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3884652" y="5674876"/>
            <a:ext cx="140494" cy="340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16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4</a:t>
            </a:r>
            <a:endParaRPr lang="en-US" sz="1650" dirty="0"/>
          </a:p>
        </p:txBody>
      </p:sp>
      <p:sp>
        <p:nvSpPr>
          <p:cNvPr id="20" name="Text 14"/>
          <p:cNvSpPr/>
          <p:nvPr/>
        </p:nvSpPr>
        <p:spPr>
          <a:xfrm>
            <a:off x="6786086" y="5389245"/>
            <a:ext cx="2124670" cy="2656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Recycle</a:t>
            </a:r>
            <a:endParaRPr lang="en-US" sz="1650" dirty="0"/>
          </a:p>
        </p:txBody>
      </p:sp>
      <p:sp>
        <p:nvSpPr>
          <p:cNvPr id="21" name="Text 15"/>
          <p:cNvSpPr/>
          <p:nvPr/>
        </p:nvSpPr>
        <p:spPr>
          <a:xfrm>
            <a:off x="6786086" y="5756791"/>
            <a:ext cx="7079575" cy="5438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Process and transform used materials into new products, reducing the demand for virgin resources.</a:t>
            </a:r>
            <a:endParaRPr lang="en-US" sz="1300" dirty="0"/>
          </a:p>
        </p:txBody>
      </p:sp>
      <p:sp>
        <p:nvSpPr>
          <p:cNvPr id="22" name="Shape 16"/>
          <p:cNvSpPr/>
          <p:nvPr/>
        </p:nvSpPr>
        <p:spPr>
          <a:xfrm>
            <a:off x="6658570" y="6482239"/>
            <a:ext cx="7334607" cy="11430"/>
          </a:xfrm>
          <a:prstGeom prst="roundRect">
            <a:avLst>
              <a:gd name="adj" fmla="val 624596"/>
            </a:avLst>
          </a:prstGeom>
          <a:solidFill>
            <a:srgbClr val="4A2C85"/>
          </a:solidFill>
          <a:ln/>
        </p:spPr>
      </p:sp>
      <p:pic>
        <p:nvPicPr>
          <p:cNvPr id="2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8412" y="6512957"/>
            <a:ext cx="6653093" cy="1251228"/>
          </a:xfrm>
          <a:prstGeom prst="rect">
            <a:avLst/>
          </a:prstGeom>
        </p:spPr>
      </p:pic>
      <p:sp>
        <p:nvSpPr>
          <p:cNvPr id="24" name="Text 17"/>
          <p:cNvSpPr/>
          <p:nvPr/>
        </p:nvSpPr>
        <p:spPr>
          <a:xfrm>
            <a:off x="3894773" y="6968490"/>
            <a:ext cx="120253" cy="340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16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5</a:t>
            </a:r>
            <a:endParaRPr lang="en-US" sz="1650" dirty="0"/>
          </a:p>
        </p:txBody>
      </p:sp>
      <p:sp>
        <p:nvSpPr>
          <p:cNvPr id="25" name="Text 18"/>
          <p:cNvSpPr/>
          <p:nvPr/>
        </p:nvSpPr>
        <p:spPr>
          <a:xfrm>
            <a:off x="7451408" y="6818828"/>
            <a:ext cx="2124670" cy="2656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Recover</a:t>
            </a:r>
            <a:endParaRPr lang="en-US" sz="1650" dirty="0"/>
          </a:p>
        </p:txBody>
      </p:sp>
      <p:sp>
        <p:nvSpPr>
          <p:cNvPr id="26" name="Text 19"/>
          <p:cNvSpPr/>
          <p:nvPr/>
        </p:nvSpPr>
        <p:spPr>
          <a:xfrm>
            <a:off x="7451408" y="7186374"/>
            <a:ext cx="6067187" cy="2719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Extract value from waste through energy recovery, composting, or other methods.</a:t>
            </a:r>
            <a:endParaRPr lang="en-US" sz="13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0689" y="589836"/>
            <a:ext cx="10284857" cy="6703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250"/>
              </a:lnSpc>
              <a:buNone/>
            </a:pPr>
            <a:r>
              <a:rPr lang="en-US" sz="4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Reduce: Minimizing Waste Generation</a:t>
            </a:r>
            <a:endParaRPr lang="en-US" sz="4200" dirty="0"/>
          </a:p>
        </p:txBody>
      </p:sp>
      <p:sp>
        <p:nvSpPr>
          <p:cNvPr id="3" name="Shape 1"/>
          <p:cNvSpPr/>
          <p:nvPr/>
        </p:nvSpPr>
        <p:spPr>
          <a:xfrm>
            <a:off x="750689" y="1689140"/>
            <a:ext cx="1641038" cy="1235988"/>
          </a:xfrm>
          <a:prstGeom prst="roundRect">
            <a:avLst>
              <a:gd name="adj" fmla="val 728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972741" y="2092643"/>
            <a:ext cx="96798" cy="4289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50"/>
              </a:lnSpc>
              <a:buNone/>
            </a:pPr>
            <a:r>
              <a:rPr lang="en-US" sz="21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2100" dirty="0"/>
          </a:p>
        </p:txBody>
      </p:sp>
      <p:sp>
        <p:nvSpPr>
          <p:cNvPr id="5" name="Text 3"/>
          <p:cNvSpPr/>
          <p:nvPr/>
        </p:nvSpPr>
        <p:spPr>
          <a:xfrm>
            <a:off x="2606159" y="1903571"/>
            <a:ext cx="2938224" cy="3351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Reduce Consumption</a:t>
            </a:r>
            <a:endParaRPr lang="en-US" sz="2100" dirty="0"/>
          </a:p>
        </p:txBody>
      </p:sp>
      <p:sp>
        <p:nvSpPr>
          <p:cNvPr id="6" name="Text 4"/>
          <p:cNvSpPr/>
          <p:nvPr/>
        </p:nvSpPr>
        <p:spPr>
          <a:xfrm>
            <a:off x="2606159" y="2367439"/>
            <a:ext cx="6745724" cy="343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Buy less, consume less, and prioritize durable and sustainable products.</a:t>
            </a:r>
            <a:endParaRPr lang="en-US" sz="1650" dirty="0"/>
          </a:p>
        </p:txBody>
      </p:sp>
      <p:sp>
        <p:nvSpPr>
          <p:cNvPr id="7" name="Shape 5"/>
          <p:cNvSpPr/>
          <p:nvPr/>
        </p:nvSpPr>
        <p:spPr>
          <a:xfrm>
            <a:off x="2498884" y="2909888"/>
            <a:ext cx="11273671" cy="15240"/>
          </a:xfrm>
          <a:prstGeom prst="roundRect">
            <a:avLst>
              <a:gd name="adj" fmla="val 591178"/>
            </a:avLst>
          </a:prstGeom>
          <a:solidFill>
            <a:srgbClr val="4A2C85"/>
          </a:solidFill>
          <a:ln/>
        </p:spPr>
      </p:sp>
      <p:sp>
        <p:nvSpPr>
          <p:cNvPr id="8" name="Shape 6"/>
          <p:cNvSpPr/>
          <p:nvPr/>
        </p:nvSpPr>
        <p:spPr>
          <a:xfrm>
            <a:off x="750689" y="3032284"/>
            <a:ext cx="3282196" cy="1235988"/>
          </a:xfrm>
          <a:prstGeom prst="roundRect">
            <a:avLst>
              <a:gd name="adj" fmla="val 728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972741" y="3435787"/>
            <a:ext cx="152281" cy="4289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50"/>
              </a:lnSpc>
              <a:buNone/>
            </a:pPr>
            <a:r>
              <a:rPr lang="en-US" sz="21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2100" dirty="0"/>
          </a:p>
        </p:txBody>
      </p:sp>
      <p:sp>
        <p:nvSpPr>
          <p:cNvPr id="10" name="Text 8"/>
          <p:cNvSpPr/>
          <p:nvPr/>
        </p:nvSpPr>
        <p:spPr>
          <a:xfrm>
            <a:off x="4247317" y="3246715"/>
            <a:ext cx="3917037" cy="3351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Choose Sustainable Products</a:t>
            </a:r>
            <a:endParaRPr lang="en-US" sz="2100" dirty="0"/>
          </a:p>
        </p:txBody>
      </p:sp>
      <p:sp>
        <p:nvSpPr>
          <p:cNvPr id="11" name="Text 9"/>
          <p:cNvSpPr/>
          <p:nvPr/>
        </p:nvSpPr>
        <p:spPr>
          <a:xfrm>
            <a:off x="4247317" y="3710583"/>
            <a:ext cx="7838599" cy="343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Opt for products with minimal packaging, reusable components, and long lifespans.</a:t>
            </a:r>
            <a:endParaRPr lang="en-US" sz="1650" dirty="0"/>
          </a:p>
        </p:txBody>
      </p:sp>
      <p:sp>
        <p:nvSpPr>
          <p:cNvPr id="12" name="Shape 10"/>
          <p:cNvSpPr/>
          <p:nvPr/>
        </p:nvSpPr>
        <p:spPr>
          <a:xfrm>
            <a:off x="4140041" y="4253032"/>
            <a:ext cx="9632513" cy="15240"/>
          </a:xfrm>
          <a:prstGeom prst="roundRect">
            <a:avLst>
              <a:gd name="adj" fmla="val 591178"/>
            </a:avLst>
          </a:prstGeom>
          <a:solidFill>
            <a:srgbClr val="4A2C85"/>
          </a:solidFill>
          <a:ln/>
        </p:spPr>
      </p:sp>
      <p:sp>
        <p:nvSpPr>
          <p:cNvPr id="13" name="Shape 11"/>
          <p:cNvSpPr/>
          <p:nvPr/>
        </p:nvSpPr>
        <p:spPr>
          <a:xfrm>
            <a:off x="750689" y="4375428"/>
            <a:ext cx="4923353" cy="1579245"/>
          </a:xfrm>
          <a:prstGeom prst="roundRect">
            <a:avLst>
              <a:gd name="adj" fmla="val 5705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972741" y="4950500"/>
            <a:ext cx="151209" cy="4289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50"/>
              </a:lnSpc>
              <a:buNone/>
            </a:pPr>
            <a:r>
              <a:rPr lang="en-US" sz="21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sz="2100" dirty="0"/>
          </a:p>
        </p:txBody>
      </p:sp>
      <p:sp>
        <p:nvSpPr>
          <p:cNvPr id="15" name="Text 13"/>
          <p:cNvSpPr/>
          <p:nvPr/>
        </p:nvSpPr>
        <p:spPr>
          <a:xfrm>
            <a:off x="5888474" y="4589859"/>
            <a:ext cx="2886313" cy="3351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Compost Food Waste</a:t>
            </a:r>
            <a:endParaRPr lang="en-US" sz="2100" dirty="0"/>
          </a:p>
        </p:txBody>
      </p:sp>
      <p:sp>
        <p:nvSpPr>
          <p:cNvPr id="16" name="Text 14"/>
          <p:cNvSpPr/>
          <p:nvPr/>
        </p:nvSpPr>
        <p:spPr>
          <a:xfrm>
            <a:off x="5888474" y="5053727"/>
            <a:ext cx="7776805" cy="6865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Turn food scraps into nutrient-rich compost, reducing landfill waste and enriching soil.</a:t>
            </a:r>
            <a:endParaRPr lang="en-US" sz="1650" dirty="0"/>
          </a:p>
        </p:txBody>
      </p:sp>
      <p:sp>
        <p:nvSpPr>
          <p:cNvPr id="17" name="Shape 15"/>
          <p:cNvSpPr/>
          <p:nvPr/>
        </p:nvSpPr>
        <p:spPr>
          <a:xfrm>
            <a:off x="5781199" y="5939433"/>
            <a:ext cx="7991356" cy="15240"/>
          </a:xfrm>
          <a:prstGeom prst="roundRect">
            <a:avLst>
              <a:gd name="adj" fmla="val 591178"/>
            </a:avLst>
          </a:prstGeom>
          <a:solidFill>
            <a:srgbClr val="4A2C85"/>
          </a:solidFill>
          <a:ln/>
        </p:spPr>
      </p:sp>
      <p:sp>
        <p:nvSpPr>
          <p:cNvPr id="18" name="Shape 16"/>
          <p:cNvSpPr/>
          <p:nvPr/>
        </p:nvSpPr>
        <p:spPr>
          <a:xfrm>
            <a:off x="750689" y="6061829"/>
            <a:ext cx="6564511" cy="1579245"/>
          </a:xfrm>
          <a:prstGeom prst="roundRect">
            <a:avLst>
              <a:gd name="adj" fmla="val 5705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9" name="Text 17"/>
          <p:cNvSpPr/>
          <p:nvPr/>
        </p:nvSpPr>
        <p:spPr>
          <a:xfrm>
            <a:off x="972741" y="6636901"/>
            <a:ext cx="177165" cy="4289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50"/>
              </a:lnSpc>
              <a:buNone/>
            </a:pPr>
            <a:r>
              <a:rPr lang="en-US" sz="21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4</a:t>
            </a:r>
            <a:endParaRPr lang="en-US" sz="2100" dirty="0"/>
          </a:p>
        </p:txBody>
      </p:sp>
      <p:sp>
        <p:nvSpPr>
          <p:cNvPr id="20" name="Text 18"/>
          <p:cNvSpPr/>
          <p:nvPr/>
        </p:nvSpPr>
        <p:spPr>
          <a:xfrm>
            <a:off x="7529632" y="6276261"/>
            <a:ext cx="3096101" cy="3351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Avoid Single-Use Items</a:t>
            </a:r>
            <a:endParaRPr lang="en-US" sz="2100" dirty="0"/>
          </a:p>
        </p:txBody>
      </p:sp>
      <p:sp>
        <p:nvSpPr>
          <p:cNvPr id="21" name="Text 19"/>
          <p:cNvSpPr/>
          <p:nvPr/>
        </p:nvSpPr>
        <p:spPr>
          <a:xfrm>
            <a:off x="7529632" y="6740128"/>
            <a:ext cx="6135648" cy="6865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Utilize reusable water bottles, coffee cups, and other items to minimize disposable waste.</a:t>
            </a:r>
            <a:endParaRPr lang="en-US" sz="16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5089" y="562808"/>
            <a:ext cx="7713821" cy="12768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000"/>
              </a:lnSpc>
              <a:buNone/>
            </a:pPr>
            <a:r>
              <a:rPr lang="en-US" sz="40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Reuse: Extending the Lifecycle of Products</a:t>
            </a:r>
            <a:endParaRPr lang="en-US" sz="4000" dirty="0"/>
          </a:p>
        </p:txBody>
      </p:sp>
      <p:sp>
        <p:nvSpPr>
          <p:cNvPr id="4" name="Text 1"/>
          <p:cNvSpPr/>
          <p:nvPr/>
        </p:nvSpPr>
        <p:spPr>
          <a:xfrm>
            <a:off x="715089" y="2248257"/>
            <a:ext cx="3703677" cy="6741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300"/>
              </a:lnSpc>
              <a:buNone/>
            </a:pPr>
            <a:r>
              <a:rPr lang="en-US" sz="53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5300" dirty="0"/>
          </a:p>
        </p:txBody>
      </p:sp>
      <p:sp>
        <p:nvSpPr>
          <p:cNvPr id="5" name="Text 2"/>
          <p:cNvSpPr/>
          <p:nvPr/>
        </p:nvSpPr>
        <p:spPr>
          <a:xfrm>
            <a:off x="1289923" y="3177778"/>
            <a:ext cx="2553891" cy="319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0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Repair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715089" y="3619500"/>
            <a:ext cx="3703677" cy="6536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Fix broken items instead of discarding them, extending their useful life.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4725233" y="2248257"/>
            <a:ext cx="3703677" cy="6741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300"/>
              </a:lnSpc>
              <a:buNone/>
            </a:pPr>
            <a:r>
              <a:rPr lang="en-US" sz="53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5300" dirty="0"/>
          </a:p>
        </p:txBody>
      </p:sp>
      <p:sp>
        <p:nvSpPr>
          <p:cNvPr id="8" name="Text 5"/>
          <p:cNvSpPr/>
          <p:nvPr/>
        </p:nvSpPr>
        <p:spPr>
          <a:xfrm>
            <a:off x="5300067" y="3177778"/>
            <a:ext cx="2553891" cy="319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0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Repurpose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4725233" y="3619500"/>
            <a:ext cx="3703677" cy="9804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Find new uses for old items, transforming them into something different and functional.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715089" y="5315069"/>
            <a:ext cx="3703677" cy="6741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300"/>
              </a:lnSpc>
              <a:buNone/>
            </a:pPr>
            <a:r>
              <a:rPr lang="en-US" sz="53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sz="5300" dirty="0"/>
          </a:p>
        </p:txBody>
      </p:sp>
      <p:sp>
        <p:nvSpPr>
          <p:cNvPr id="11" name="Text 8"/>
          <p:cNvSpPr/>
          <p:nvPr/>
        </p:nvSpPr>
        <p:spPr>
          <a:xfrm>
            <a:off x="1289923" y="6244590"/>
            <a:ext cx="2553891" cy="319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0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Donate</a:t>
            </a:r>
            <a:endParaRPr lang="en-US" sz="2000" dirty="0"/>
          </a:p>
        </p:txBody>
      </p:sp>
      <p:sp>
        <p:nvSpPr>
          <p:cNvPr id="12" name="Text 9"/>
          <p:cNvSpPr/>
          <p:nvPr/>
        </p:nvSpPr>
        <p:spPr>
          <a:xfrm>
            <a:off x="715089" y="6686312"/>
            <a:ext cx="3703677" cy="9804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Give gently used items to charities or organizations, providing new life for things you no longer need.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4725233" y="5315069"/>
            <a:ext cx="3703677" cy="6741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300"/>
              </a:lnSpc>
              <a:buNone/>
            </a:pPr>
            <a:r>
              <a:rPr lang="en-US" sz="53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4</a:t>
            </a:r>
            <a:endParaRPr lang="en-US" sz="5300" dirty="0"/>
          </a:p>
        </p:txBody>
      </p:sp>
      <p:sp>
        <p:nvSpPr>
          <p:cNvPr id="14" name="Text 11"/>
          <p:cNvSpPr/>
          <p:nvPr/>
        </p:nvSpPr>
        <p:spPr>
          <a:xfrm>
            <a:off x="5300067" y="6244590"/>
            <a:ext cx="2553891" cy="319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0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Share</a:t>
            </a:r>
            <a:endParaRPr lang="en-US" sz="2000" dirty="0"/>
          </a:p>
        </p:txBody>
      </p:sp>
      <p:sp>
        <p:nvSpPr>
          <p:cNvPr id="15" name="Text 12"/>
          <p:cNvSpPr/>
          <p:nvPr/>
        </p:nvSpPr>
        <p:spPr>
          <a:xfrm>
            <a:off x="4725233" y="6686312"/>
            <a:ext cx="3703677" cy="9804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Borrow or lend items among friends and neighbors, reducing the need for individual purchases.</a:t>
            </a:r>
            <a:endParaRPr lang="en-US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22789" y="500896"/>
            <a:ext cx="7871222" cy="11363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450"/>
              </a:lnSpc>
              <a:buNone/>
            </a:pPr>
            <a:r>
              <a:rPr lang="en-US" sz="35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Recycle: Recovering and Repurposing Materials</a:t>
            </a:r>
            <a:endParaRPr lang="en-US" sz="35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2789" y="1909882"/>
            <a:ext cx="909161" cy="145470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304603" y="2091690"/>
            <a:ext cx="2272903" cy="2840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Proper Sorting</a:t>
            </a:r>
            <a:endParaRPr lang="en-US" sz="1750" dirty="0"/>
          </a:p>
        </p:txBody>
      </p:sp>
      <p:sp>
        <p:nvSpPr>
          <p:cNvPr id="6" name="Text 2"/>
          <p:cNvSpPr/>
          <p:nvPr/>
        </p:nvSpPr>
        <p:spPr>
          <a:xfrm>
            <a:off x="7304603" y="2484834"/>
            <a:ext cx="6689408" cy="5817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Separate recyclable materials according to their type, ensuring proper processing and efficient resource recovery.</a:t>
            </a:r>
            <a:endParaRPr lang="en-US" sz="14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2789" y="3364587"/>
            <a:ext cx="909161" cy="145470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304603" y="3546396"/>
            <a:ext cx="2276951" cy="2840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Recycling Programs</a:t>
            </a:r>
            <a:endParaRPr lang="en-US" sz="1750" dirty="0"/>
          </a:p>
        </p:txBody>
      </p:sp>
      <p:sp>
        <p:nvSpPr>
          <p:cNvPr id="9" name="Text 4"/>
          <p:cNvSpPr/>
          <p:nvPr/>
        </p:nvSpPr>
        <p:spPr>
          <a:xfrm>
            <a:off x="7304603" y="3939540"/>
            <a:ext cx="6689408" cy="5817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Participate in local recycling programs, following guidelines for proper disposal and material separation.</a:t>
            </a:r>
            <a:endParaRPr lang="en-US" sz="14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22789" y="4819293"/>
            <a:ext cx="909161" cy="145470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304603" y="5001101"/>
            <a:ext cx="3410783" cy="2840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Support Recycling Businesses</a:t>
            </a:r>
            <a:endParaRPr lang="en-US" sz="1750" dirty="0"/>
          </a:p>
        </p:txBody>
      </p:sp>
      <p:sp>
        <p:nvSpPr>
          <p:cNvPr id="12" name="Text 6"/>
          <p:cNvSpPr/>
          <p:nvPr/>
        </p:nvSpPr>
        <p:spPr>
          <a:xfrm>
            <a:off x="7304603" y="5394246"/>
            <a:ext cx="6689408" cy="5817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Choose products made from recycled materials and support companies committed to sustainable practices.</a:t>
            </a:r>
            <a:endParaRPr lang="en-US" sz="14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22789" y="6273998"/>
            <a:ext cx="909161" cy="1454706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304603" y="6455807"/>
            <a:ext cx="2643426" cy="2840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Reduce Contamination</a:t>
            </a:r>
            <a:endParaRPr lang="en-US" sz="1750" dirty="0"/>
          </a:p>
        </p:txBody>
      </p:sp>
      <p:sp>
        <p:nvSpPr>
          <p:cNvPr id="15" name="Text 8"/>
          <p:cNvSpPr/>
          <p:nvPr/>
        </p:nvSpPr>
        <p:spPr>
          <a:xfrm>
            <a:off x="7304603" y="6848951"/>
            <a:ext cx="6689408" cy="5817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Minimize contamination in recycling bins, ensuring that recyclable materials are clean and free of non-recyclable items.</a:t>
            </a:r>
            <a:endParaRPr lang="en-US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803</Words>
  <Application>Microsoft Office PowerPoint</Application>
  <PresentationFormat>Custom</PresentationFormat>
  <Paragraphs>104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Calibri</vt:lpstr>
      <vt:lpstr>Heebo Bold</vt:lpstr>
      <vt:lpstr>Montserrat</vt:lpstr>
      <vt:lpstr>Heebo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HP</cp:lastModifiedBy>
  <cp:revision>1</cp:revision>
  <dcterms:created xsi:type="dcterms:W3CDTF">2024-11-29T21:30:18Z</dcterms:created>
  <dcterms:modified xsi:type="dcterms:W3CDTF">2024-11-29T21:33:13Z</dcterms:modified>
</cp:coreProperties>
</file>